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295" r:id="rId3"/>
    <p:sldId id="366" r:id="rId4"/>
    <p:sldId id="261" r:id="rId5"/>
    <p:sldId id="346" r:id="rId6"/>
    <p:sldId id="408" r:id="rId7"/>
    <p:sldId id="422" r:id="rId8"/>
    <p:sldId id="270" r:id="rId9"/>
    <p:sldId id="262" r:id="rId10"/>
    <p:sldId id="300" r:id="rId11"/>
    <p:sldId id="268" r:id="rId12"/>
    <p:sldId id="304" r:id="rId13"/>
    <p:sldId id="306" r:id="rId14"/>
    <p:sldId id="312" r:id="rId15"/>
    <p:sldId id="271" r:id="rId16"/>
    <p:sldId id="314" r:id="rId17"/>
    <p:sldId id="317" r:id="rId18"/>
    <p:sldId id="369" r:id="rId19"/>
    <p:sldId id="320" r:id="rId20"/>
    <p:sldId id="370" r:id="rId21"/>
    <p:sldId id="371" r:id="rId22"/>
    <p:sldId id="321" r:id="rId23"/>
    <p:sldId id="322" r:id="rId24"/>
    <p:sldId id="326" r:id="rId25"/>
    <p:sldId id="324" r:id="rId26"/>
    <p:sldId id="420" r:id="rId27"/>
    <p:sldId id="372" r:id="rId28"/>
    <p:sldId id="373" r:id="rId29"/>
    <p:sldId id="327" r:id="rId30"/>
    <p:sldId id="275" r:id="rId31"/>
    <p:sldId id="374" r:id="rId32"/>
    <p:sldId id="375" r:id="rId33"/>
    <p:sldId id="376" r:id="rId34"/>
    <p:sldId id="394" r:id="rId35"/>
    <p:sldId id="395" r:id="rId36"/>
    <p:sldId id="397" r:id="rId37"/>
    <p:sldId id="398" r:id="rId38"/>
    <p:sldId id="399" r:id="rId39"/>
    <p:sldId id="400" r:id="rId40"/>
    <p:sldId id="401" r:id="rId41"/>
    <p:sldId id="377" r:id="rId42"/>
    <p:sldId id="378" r:id="rId43"/>
    <p:sldId id="379" r:id="rId44"/>
    <p:sldId id="407" r:id="rId45"/>
    <p:sldId id="385" r:id="rId46"/>
    <p:sldId id="381" r:id="rId47"/>
    <p:sldId id="384" r:id="rId48"/>
    <p:sldId id="406" r:id="rId49"/>
    <p:sldId id="380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382" r:id="rId61"/>
    <p:sldId id="386" r:id="rId62"/>
    <p:sldId id="421" r:id="rId63"/>
    <p:sldId id="383" r:id="rId64"/>
    <p:sldId id="41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8"/>
    <p:restoredTop sz="94570"/>
  </p:normalViewPr>
  <p:slideViewPr>
    <p:cSldViewPr snapToGrid="0" snapToObjects="1">
      <p:cViewPr varScale="1">
        <p:scale>
          <a:sx n="100" d="100"/>
          <a:sy n="100" d="100"/>
        </p:scale>
        <p:origin x="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J9TE86" TargetMode="External"/><Relationship Id="rId2" Type="http://schemas.openxmlformats.org/officeDocument/2006/relationships/hyperlink" Target="https://www.uniprot.org/uniprot/P0C6X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uniprot/P59595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2</a:t>
            </a:r>
            <a:r>
              <a:rPr lang="en-US" altLang="ko-KR" b="1" baseline="30000" dirty="0">
                <a:latin typeface="Arial"/>
                <a:cs typeface="Arial"/>
              </a:rPr>
              <a:t>nd</a:t>
            </a:r>
            <a:r>
              <a:rPr lang="en-US" altLang="ko-KR" b="1" dirty="0">
                <a:latin typeface="Arial"/>
                <a:cs typeface="Arial"/>
              </a:rPr>
              <a:t> Lecture														2020.3.26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327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2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450" y="503297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서버라면 자신의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70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8CA53E2-A9D1-1D4D-91CD-3ABAA5235C11}"/>
              </a:ext>
            </a:extLst>
          </p:cNvPr>
          <p:cNvSpPr/>
          <p:nvPr/>
        </p:nvSpPr>
        <p:spPr>
          <a:xfrm>
            <a:off x="297256" y="3629968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Ls 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파일을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A71AD-E117-7345-82F5-380813A2C460}"/>
              </a:ext>
            </a:extLst>
          </p:cNvPr>
          <p:cNvSpPr txBox="1"/>
          <p:nvPr/>
        </p:nvSpPr>
        <p:spPr>
          <a:xfrm>
            <a:off x="433678" y="4107021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ls –l</a:t>
            </a:r>
            <a:r>
              <a:rPr lang="ko-KR" altLang="en-US" sz="2400" dirty="0">
                <a:latin typeface="Courier New"/>
                <a:cs typeface="Courier New"/>
              </a:rPr>
              <a:t> </a:t>
            </a:r>
            <a:r>
              <a:rPr lang="en-US" altLang="ko-KR" sz="2400" dirty="0">
                <a:latin typeface="Courier New"/>
                <a:cs typeface="Courier New"/>
              </a:rPr>
              <a:t>:</a:t>
            </a:r>
            <a:r>
              <a:rPr lang="ko-KR" altLang="en-US" sz="2400" dirty="0">
                <a:latin typeface="Courier New"/>
                <a:cs typeface="Courier New"/>
              </a:rPr>
              <a:t> 좀 더 </a:t>
            </a:r>
            <a:r>
              <a:rPr lang="ko-KR" altLang="en-US" sz="2400" dirty="0" err="1">
                <a:latin typeface="Courier New"/>
                <a:cs typeface="Courier New"/>
              </a:rPr>
              <a:t>디테일한</a:t>
            </a:r>
            <a:r>
              <a:rPr lang="ko-KR" altLang="en-US" sz="2400" dirty="0">
                <a:latin typeface="Courier New"/>
                <a:cs typeface="Courier New"/>
              </a:rPr>
              <a:t> 내용을 보여줌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EF35-54DD-DE4B-ACCC-9B67271D917E}"/>
              </a:ext>
            </a:extLst>
          </p:cNvPr>
          <p:cNvSpPr txBox="1"/>
          <p:nvPr/>
        </p:nvSpPr>
        <p:spPr>
          <a:xfrm>
            <a:off x="463961" y="4587188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-CGF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48FC9-0D09-3549-AFC7-170611632D62}"/>
              </a:ext>
            </a:extLst>
          </p:cNvPr>
          <p:cNvSpPr txBox="1"/>
          <p:nvPr/>
        </p:nvSpPr>
        <p:spPr>
          <a:xfrm>
            <a:off x="2194548" y="464378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-F     </a:t>
            </a:r>
          </a:p>
          <a:p>
            <a:r>
              <a:rPr lang="ko-KR" altLang="en-US" dirty="0">
                <a:latin typeface="Arial"/>
                <a:cs typeface="Arial"/>
              </a:rPr>
              <a:t>디렉토리 뒤에는 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* 는 실행파일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6E547-94EC-F64E-83AC-843A907B842C}"/>
              </a:ext>
            </a:extLst>
          </p:cNvPr>
          <p:cNvSpPr txBox="1"/>
          <p:nvPr/>
        </p:nvSpPr>
        <p:spPr>
          <a:xfrm>
            <a:off x="2336763" y="561390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-C</a:t>
            </a:r>
            <a:r>
              <a:rPr lang="ko-KR" altLang="en-US" dirty="0">
                <a:latin typeface="Arial"/>
                <a:cs typeface="Arial"/>
              </a:rPr>
              <a:t> 여러 컬럼으로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EE791-E28B-4744-9895-48EFF60A1A2F}"/>
              </a:ext>
            </a:extLst>
          </p:cNvPr>
          <p:cNvSpPr txBox="1"/>
          <p:nvPr/>
        </p:nvSpPr>
        <p:spPr>
          <a:xfrm>
            <a:off x="2345004" y="603001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-G </a:t>
            </a:r>
            <a:r>
              <a:rPr lang="ko-KR" altLang="en-US" dirty="0">
                <a:latin typeface="Arial"/>
                <a:cs typeface="Arial"/>
              </a:rPr>
              <a:t>컬러로 </a:t>
            </a:r>
            <a:r>
              <a:rPr lang="ko-KR" altLang="en-US" dirty="0" err="1">
                <a:latin typeface="Arial"/>
                <a:cs typeface="Arial"/>
              </a:rPr>
              <a:t>표시해줌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632" y="115572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7515" y="132835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673221" y="226567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cd 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00748" y="22656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952920" y="76517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디렉토리로 이동 </a:t>
            </a:r>
            <a:endParaRPr kumimoji="1" lang="ko-Kore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52920" y="113450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52920" y="1503840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8FF4362-7A9F-0344-8E20-FBA7FF7F3E6F}"/>
              </a:ext>
            </a:extLst>
          </p:cNvPr>
          <p:cNvSpPr/>
          <p:nvPr/>
        </p:nvSpPr>
        <p:spPr>
          <a:xfrm>
            <a:off x="952920" y="1990786"/>
            <a:ext cx="58550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상위 단계의 디렉토리로 이동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ko-KR" altLang="en-US" b="1" dirty="0" err="1">
                <a:solidFill>
                  <a:srgbClr val="FF0000"/>
                </a:solidFill>
                <a:latin typeface="Arial"/>
                <a:cs typeface="Arial"/>
              </a:rPr>
              <a:t>를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쳐 보자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두 단계 이전의 디렉토리로 이동하자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136938" y="4820331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847389" y="5342063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2578087" y="5925529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3703454" y="6490009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2697174" y="5580868"/>
            <a:ext cx="133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3703454" y="6174855"/>
            <a:ext cx="98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847389" y="5189663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2243827" y="577094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3366870" y="6356587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1216665" y="4972731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</a:t>
            </a:r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C20D87-FC3A-1B46-9E17-E7CAC0626862}"/>
              </a:ext>
            </a:extLst>
          </p:cNvPr>
          <p:cNvSpPr txBox="1"/>
          <p:nvPr/>
        </p:nvSpPr>
        <p:spPr>
          <a:xfrm>
            <a:off x="5298423" y="5123859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1B5207-7FBD-EF4B-8687-1D419DC49960}"/>
              </a:ext>
            </a:extLst>
          </p:cNvPr>
          <p:cNvSpPr txBox="1"/>
          <p:nvPr/>
        </p:nvSpPr>
        <p:spPr>
          <a:xfrm>
            <a:off x="7029121" y="5707325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C9585-5545-4649-AF7A-DBDE3707CCE0}"/>
              </a:ext>
            </a:extLst>
          </p:cNvPr>
          <p:cNvSpPr txBox="1"/>
          <p:nvPr/>
        </p:nvSpPr>
        <p:spPr>
          <a:xfrm>
            <a:off x="8346174" y="6290783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0EB07F-E50E-E748-BA90-321D51482D19}"/>
              </a:ext>
            </a:extLst>
          </p:cNvPr>
          <p:cNvSpPr txBox="1"/>
          <p:nvPr/>
        </p:nvSpPr>
        <p:spPr>
          <a:xfrm>
            <a:off x="4924556" y="4493499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124403-3D36-2541-8C28-39A835B5C1D8}"/>
              </a:ext>
            </a:extLst>
          </p:cNvPr>
          <p:cNvSpPr txBox="1"/>
          <p:nvPr/>
        </p:nvSpPr>
        <p:spPr>
          <a:xfrm>
            <a:off x="7029121" y="5347734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71" name="Straight Arrow Connector 16">
            <a:extLst>
              <a:ext uri="{FF2B5EF4-FFF2-40B4-BE49-F238E27FC236}">
                <a16:creationId xmlns:a16="http://schemas.microsoft.com/office/drawing/2014/main" id="{37749A58-0862-E94B-80AE-F7E196C4A6E9}"/>
              </a:ext>
            </a:extLst>
          </p:cNvPr>
          <p:cNvCxnSpPr>
            <a:cxnSpLocks/>
          </p:cNvCxnSpPr>
          <p:nvPr/>
        </p:nvCxnSpPr>
        <p:spPr>
          <a:xfrm flipH="1" flipV="1">
            <a:off x="7784379" y="6118664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03403F-1D35-9E49-90D5-D0D7A2E06A61}"/>
              </a:ext>
            </a:extLst>
          </p:cNvPr>
          <p:cNvSpPr txBox="1"/>
          <p:nvPr/>
        </p:nvSpPr>
        <p:spPr>
          <a:xfrm>
            <a:off x="7986196" y="5921451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73" name="Straight Arrow Connector 22">
            <a:extLst>
              <a:ext uri="{FF2B5EF4-FFF2-40B4-BE49-F238E27FC236}">
                <a16:creationId xmlns:a16="http://schemas.microsoft.com/office/drawing/2014/main" id="{F8CE09DC-6CFB-1545-B9C8-9F262B17C211}"/>
              </a:ext>
            </a:extLst>
          </p:cNvPr>
          <p:cNvCxnSpPr>
            <a:cxnSpLocks/>
          </p:cNvCxnSpPr>
          <p:nvPr/>
        </p:nvCxnSpPr>
        <p:spPr>
          <a:xfrm flipH="1" flipV="1">
            <a:off x="6797864" y="5532400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23">
            <a:extLst>
              <a:ext uri="{FF2B5EF4-FFF2-40B4-BE49-F238E27FC236}">
                <a16:creationId xmlns:a16="http://schemas.microsoft.com/office/drawing/2014/main" id="{5D75B45C-5F67-7B45-BCE4-E5768AD59DE4}"/>
              </a:ext>
            </a:extLst>
          </p:cNvPr>
          <p:cNvCxnSpPr>
            <a:cxnSpLocks/>
          </p:cNvCxnSpPr>
          <p:nvPr/>
        </p:nvCxnSpPr>
        <p:spPr>
          <a:xfrm flipH="1" flipV="1">
            <a:off x="5641682" y="4862993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22C4B1-488A-F044-8E76-2CADD2115E89}"/>
              </a:ext>
            </a:extLst>
          </p:cNvPr>
          <p:cNvSpPr txBox="1"/>
          <p:nvPr/>
        </p:nvSpPr>
        <p:spPr>
          <a:xfrm>
            <a:off x="5828282" y="4678327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6F145-C975-D041-B042-9072670C0ED6}"/>
              </a:ext>
            </a:extLst>
          </p:cNvPr>
          <p:cNvSpPr txBox="1"/>
          <p:nvPr/>
        </p:nvSpPr>
        <p:spPr>
          <a:xfrm>
            <a:off x="711200" y="191468"/>
            <a:ext cx="57919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디렉토리로 이동하고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과 같이 쳐도 되겠으나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cd ~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 바로 이동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~ </a:t>
            </a:r>
          </a:p>
          <a:p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자신의 홈 디렉토리 바로 밑에 있는 디렉토리가 있으면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~/data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/data </a:t>
            </a:r>
            <a:r>
              <a:rPr kumimoji="1" lang="ko-KR" altLang="en-US" dirty="0"/>
              <a:t>와 동일한 효과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87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2982" y="243001"/>
            <a:ext cx="343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mkdir</a:t>
            </a:r>
            <a:r>
              <a:rPr lang="en-US" sz="2800" dirty="0"/>
              <a:t> </a:t>
            </a:r>
            <a:r>
              <a:rPr lang="ko-KR" altLang="en-US" sz="2800" dirty="0"/>
              <a:t>디렉토리</a:t>
            </a:r>
            <a:r>
              <a:rPr lang="en-US" altLang="ko-KR" sz="2800" dirty="0"/>
              <a:t>_</a:t>
            </a:r>
            <a:r>
              <a:rPr lang="ko-KR" altLang="en-US" sz="2800" dirty="0"/>
              <a:t>이름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/>
              <a:t>e </a:t>
            </a:r>
            <a:r>
              <a:rPr lang="en-US" sz="2800" b="1" dirty="0">
                <a:solidFill>
                  <a:srgbClr val="FF0000"/>
                </a:solidFill>
              </a:rPr>
              <a:t>dir</a:t>
            </a:r>
            <a:r>
              <a:rPr lang="en-US" sz="2800" dirty="0"/>
              <a:t>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9F88-00BD-7F49-B739-43C2091CB49D}"/>
              </a:ext>
            </a:extLst>
          </p:cNvPr>
          <p:cNvSpPr txBox="1"/>
          <p:nvPr/>
        </p:nvSpPr>
        <p:spPr>
          <a:xfrm>
            <a:off x="677732" y="1581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data</a:t>
            </a:r>
          </a:p>
          <a:p>
            <a:r>
              <a:rPr kumimoji="1" lang="en-US" altLang="ko-Kore-KR" dirty="0"/>
              <a:t>ls</a:t>
            </a:r>
          </a:p>
        </p:txBody>
      </p:sp>
      <p:pic>
        <p:nvPicPr>
          <p:cNvPr id="10" name="Picture 4" descr="Screenshot 2015-09-07 13.07.39.png">
            <a:extLst>
              <a:ext uri="{FF2B5EF4-FFF2-40B4-BE49-F238E27FC236}">
                <a16:creationId xmlns:a16="http://schemas.microsoft.com/office/drawing/2014/main" id="{0F8FEF26-A5CF-1149-B0DD-F4373C0A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" y="3621938"/>
            <a:ext cx="5701842" cy="231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1ADD0-693D-AA45-AD3D-34DF59539936}"/>
              </a:ext>
            </a:extLst>
          </p:cNvPr>
          <p:cNvSpPr txBox="1"/>
          <p:nvPr/>
        </p:nvSpPr>
        <p:spPr>
          <a:xfrm>
            <a:off x="650759" y="2412464"/>
            <a:ext cx="1258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test1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test2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294" y="370202"/>
            <a:ext cx="429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2800" b="1" dirty="0">
                <a:latin typeface="Arial"/>
                <a:cs typeface="Arial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b="1" dirty="0">
                <a:latin typeface="Arial"/>
                <a:cs typeface="Arial"/>
              </a:rPr>
              <a:t>ove directory or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376517" y="4201276"/>
            <a:ext cx="90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당신의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272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~. &lt;- </a:t>
            </a:r>
            <a:r>
              <a:rPr kumimoji="1" lang="ko-KR" altLang="en-US" dirty="0"/>
              <a:t>홈 디렉토리로 이동</a:t>
            </a:r>
            <a:endParaRPr kumimoji="1" lang="en-US" altLang="ko-KR" dirty="0"/>
          </a:p>
          <a:p>
            <a:r>
              <a:rPr kumimoji="1" lang="en-US" altLang="ko-KR" dirty="0"/>
              <a:t>rm –rf * &lt;- </a:t>
            </a:r>
            <a:r>
              <a:rPr kumimoji="1" lang="ko-KR" altLang="en-US" dirty="0"/>
              <a:t>홈 디렉토리 밑의 모든 디렉토리와 파일을 지운다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74002" y="2088543"/>
            <a:ext cx="137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touch empty</a:t>
            </a:r>
          </a:p>
          <a:p>
            <a:r>
              <a:rPr kumimoji="1" lang="en-US" altLang="ko-Kore-KR" dirty="0"/>
              <a:t>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474002" y="3476796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1</a:t>
            </a:r>
            <a:r>
              <a:rPr kumimoji="1" lang="ko-KR" altLang="en-US" dirty="0"/>
              <a:t> 파일이름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474002" y="4034117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파일이름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 을 복사하여 파일이름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474002" y="5380672"/>
            <a:ext cx="178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empty  ./test1</a:t>
            </a:r>
          </a:p>
          <a:p>
            <a:r>
              <a:rPr kumimoji="1" lang="en-US" altLang="ko-Kore-KR" dirty="0"/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75706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 디렉토리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파일을 디렉토리로 복사한다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59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복사해 보자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2248349"/>
            <a:ext cx="3504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4572000" y="2248349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444066" y="324889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en-US" altLang="ko-Kore-KR" b="1" dirty="0">
                <a:solidFill>
                  <a:srgbClr val="FF0000"/>
                </a:solidFill>
              </a:rPr>
              <a:t>–r</a:t>
            </a:r>
            <a:r>
              <a:rPr kumimoji="1" lang="en-US" altLang="ko-Kore-KR" dirty="0"/>
              <a:t> test1 test2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2960428" y="3248893"/>
            <a:ext cx="557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 : recursive (</a:t>
            </a:r>
            <a:r>
              <a:rPr kumimoji="1" lang="ko-KR" altLang="en-US" dirty="0"/>
              <a:t>하위 디렉토리에 있는 내용물을 다 복사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347" y="418671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 위치를 이동하는데도 사용 가능하다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842242" y="1628807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236683" y="30690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9" y="1172584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</a:t>
            </a:r>
            <a:r>
              <a:rPr kumimoji="1" lang="ko-KR" altLang="en-US" dirty="0"/>
              <a:t> 수많은 파일이 있을 경우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가령 약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파일이 있을 경우 이 파일만을 제거하고 싶다면 어떻게 할까</a:t>
            </a:r>
            <a:r>
              <a:rPr kumimoji="1"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rm *.txt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785309" y="2634771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55638" y="3376147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r>
              <a:rPr kumimoji="1" lang="en-US" altLang="ko-Kore-KR" dirty="0"/>
              <a:t>p</a:t>
            </a:r>
            <a:r>
              <a:rPr kumimoji="1" lang="ko-KR" altLang="en-US" dirty="0"/>
              <a:t> *</a:t>
            </a:r>
            <a:r>
              <a:rPr kumimoji="1" lang="en-US" altLang="ko-KR" dirty="0"/>
              <a:t>.txt ./test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737241" y="3848581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674524" y="4533508"/>
            <a:ext cx="432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 a*</a:t>
            </a:r>
          </a:p>
          <a:p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는 문자의 길이와 상관없이 모두 다 매칭되지만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?</a:t>
            </a:r>
            <a:r>
              <a:rPr kumimoji="1" lang="ko-KR" altLang="en-US" dirty="0"/>
              <a:t> 는 하나의 문자에 대해서만 매칭된다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이런 파일들이 </a:t>
            </a:r>
            <a:r>
              <a:rPr kumimoji="1" lang="ko-KR" altLang="en-US" dirty="0" err="1"/>
              <a:t>있을때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$ 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하나의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두개의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2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385" y="421291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283" y="1471873"/>
            <a:ext cx="90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18" y="436316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18" y="4703862"/>
            <a:ext cx="550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“https://</a:t>
            </a:r>
            <a:r>
              <a:rPr lang="en-US" dirty="0" err="1"/>
              <a:t>www.uniprot.org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/P63267.fasta”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D773566-2EDF-F843-BD7C-F6F8F477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3" y="1818154"/>
            <a:ext cx="4095580" cy="1562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46E6-1901-254D-999C-DC74E2B1BF92}"/>
              </a:ext>
            </a:extLst>
          </p:cNvPr>
          <p:cNvSpPr/>
          <p:nvPr/>
        </p:nvSpPr>
        <p:spPr>
          <a:xfrm>
            <a:off x="1703456" y="1471873"/>
            <a:ext cx="400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http://</a:t>
            </a:r>
            <a:r>
              <a:rPr lang="en-US" altLang="ko-Kore-KR" dirty="0" err="1"/>
              <a:t>www.uniprot.org</a:t>
            </a:r>
            <a:r>
              <a:rPr lang="en-US" altLang="ko-Kore-KR" dirty="0"/>
              <a:t>/</a:t>
            </a:r>
            <a:r>
              <a:rPr lang="en-US" altLang="ko-Kore-KR" dirty="0" err="1"/>
              <a:t>uniprot</a:t>
            </a:r>
            <a:r>
              <a:rPr lang="en-US" altLang="ko-Kore-KR" dirty="0"/>
              <a:t>/P63267</a:t>
            </a:r>
            <a:endParaRPr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100356E-7FC8-AA45-A2BF-9B68594F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82" y="2267327"/>
            <a:ext cx="4903918" cy="1161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BC3C7-E057-EA4B-877B-AC4824091855}"/>
              </a:ext>
            </a:extLst>
          </p:cNvPr>
          <p:cNvSpPr/>
          <p:nvPr/>
        </p:nvSpPr>
        <p:spPr>
          <a:xfrm>
            <a:off x="6692042" y="2402793"/>
            <a:ext cx="646244" cy="279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3A200-8822-174A-A7CB-F6D687B8ACF0}"/>
              </a:ext>
            </a:extLst>
          </p:cNvPr>
          <p:cNvSpPr txBox="1"/>
          <p:nvPr/>
        </p:nvSpPr>
        <p:spPr>
          <a:xfrm>
            <a:off x="421118" y="3779771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인터넷에서</a:t>
            </a:r>
            <a:r>
              <a:rPr kumimoji="1" lang="ko-KR" altLang="en-US" b="1" dirty="0"/>
              <a:t> 파일을 다운받는 명령어</a:t>
            </a:r>
            <a:endParaRPr kumimoji="1" lang="ko-Kore-KR" altLang="en-US" b="1" dirty="0"/>
          </a:p>
        </p:txBody>
      </p:sp>
      <p:pic>
        <p:nvPicPr>
          <p:cNvPr id="16" name="그림 15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97D724B7-CE0D-0749-8B93-E0FC84C4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5247520"/>
            <a:ext cx="7899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" y="9600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" y="3254189"/>
            <a:ext cx="84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방금 다운로드 받은 파일을 표시해 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912C7B5-01EC-644A-854A-5EAE4407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88594"/>
            <a:ext cx="8953500" cy="1816100"/>
          </a:xfrm>
          <a:prstGeom prst="rect">
            <a:avLst/>
          </a:prstGeom>
        </p:spPr>
      </p:pic>
      <p:pic>
        <p:nvPicPr>
          <p:cNvPr id="12" name="그림 11" descr="텍스트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03F229B0-1EAF-524E-98D1-E77D9971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504013"/>
            <a:ext cx="7241465" cy="21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pic>
        <p:nvPicPr>
          <p:cNvPr id="6" name="그림 5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CA10F78-628D-B149-B11C-489E73D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/>
          <a:stretch/>
        </p:blipFill>
        <p:spPr>
          <a:xfrm>
            <a:off x="190500" y="2667000"/>
            <a:ext cx="8953500" cy="1477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01600" y="217484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서열 관련 정보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451100" y="205933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sp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swissprot</a:t>
            </a:r>
            <a:r>
              <a:rPr kumimoji="1" lang="en-US" altLang="ko-KR" dirty="0"/>
              <a:t>) | Accession Number | </a:t>
            </a:r>
            <a:r>
              <a:rPr kumimoji="1" lang="ko-KR" altLang="en-US" dirty="0"/>
              <a:t>관련 설명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6370378" y="34057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190501" y="2860030"/>
            <a:ext cx="5410200" cy="1284463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451390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맞춘다면 메모장 등의 편집기로도 다룰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E5769EC-0864-3848-910B-F11046D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94745"/>
            <a:ext cx="7928386" cy="351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054709" y="5490719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361951"/>
            <a:ext cx="849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P53492.fasta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P60010.fasta P63267.fasta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actin.fasta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54F597E-09AC-2F41-8449-5802B7DB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74"/>
            <a:ext cx="9144000" cy="4653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r>
              <a:rPr kumimoji="1" lang="en-US" altLang="ko-Kore-KR" b="1" dirty="0" err="1">
                <a:solidFill>
                  <a:srgbClr val="FFFF00"/>
                </a:solidFill>
              </a:rPr>
              <a:t>Actin.fasta</a:t>
            </a:r>
            <a:r>
              <a:rPr kumimoji="1" lang="en-US" altLang="ko-Kore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라는 파일에 </a:t>
            </a:r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r>
              <a:rPr kumimoji="1" lang="ko-KR" altLang="en-US" b="1" dirty="0">
                <a:solidFill>
                  <a:srgbClr val="FFFF00"/>
                </a:solidFill>
              </a:rPr>
              <a:t>개의 내용을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모두 합쳐서 저장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34" y="5291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actin.fasta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E6F50F-FFC9-6B43-A8A7-A8A4C323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" y="898455"/>
            <a:ext cx="9144000" cy="4658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831" y="418388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일일히</a:t>
            </a:r>
            <a:r>
              <a:rPr lang="ko-KR" altLang="en-US" sz="3600" b="1" dirty="0">
                <a:latin typeface="Arial"/>
                <a:cs typeface="Arial"/>
              </a:rPr>
              <a:t> 타이핑을 하기가 어렵다면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ty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3854" b="9328"/>
          <a:stretch/>
        </p:blipFill>
        <p:spPr>
          <a:xfrm>
            <a:off x="543000" y="2084604"/>
            <a:ext cx="8396422" cy="555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9058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r>
              <a:rPr lang="en-US" dirty="0"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" name="Comp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9768" b="9437"/>
          <a:stretch/>
        </p:blipFill>
        <p:spPr>
          <a:xfrm>
            <a:off x="543000" y="4048389"/>
            <a:ext cx="4750531" cy="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때로는 매우 긴 텍스트 파일의 내용을 살펴볼 필요도 있다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93EF-3E9C-0243-936D-2E44FB051CE3}"/>
              </a:ext>
            </a:extLst>
          </p:cNvPr>
          <p:cNvSpPr txBox="1"/>
          <p:nvPr/>
        </p:nvSpPr>
        <p:spPr>
          <a:xfrm>
            <a:off x="172122" y="1914861"/>
            <a:ext cx="604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curl –O “ftp://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//FASTA/</a:t>
            </a:r>
            <a:r>
              <a:rPr kumimoji="1" lang="en" altLang="ko-Kore-KR" dirty="0" err="1"/>
              <a:t>pdbaa.gz</a:t>
            </a:r>
            <a:r>
              <a:rPr kumimoji="1" lang="en" altLang="ko-Kore-KR" dirty="0"/>
              <a:t>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72122" y="15455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172122" y="2523564"/>
            <a:ext cx="78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압축 해제 가능하다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EE963-A832-3444-B722-98DE9AC34FCA}"/>
              </a:ext>
            </a:extLst>
          </p:cNvPr>
          <p:cNvSpPr txBox="1"/>
          <p:nvPr/>
        </p:nvSpPr>
        <p:spPr>
          <a:xfrm>
            <a:off x="172122" y="27814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gunzip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pdbaa.gz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72122" y="3387096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63MB </a:t>
            </a:r>
            <a:r>
              <a:rPr kumimoji="1" lang="ko-KR" altLang="en-US" b="1" dirty="0"/>
              <a:t>정도의 크기이고 길이는 약 </a:t>
            </a:r>
            <a:r>
              <a:rPr kumimoji="1" lang="en-US" altLang="ko-KR" b="1" dirty="0"/>
              <a:t>53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 너무 많은 길이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1" name="그림 10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DD4A7F11-BC75-5142-A30A-5714D7EE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821"/>
            <a:ext cx="9144000" cy="146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0" y="445682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3B926-8980-5040-B62C-D958C93D2DC9}"/>
              </a:ext>
            </a:extLst>
          </p:cNvPr>
          <p:cNvSpPr txBox="1"/>
          <p:nvPr/>
        </p:nvSpPr>
        <p:spPr>
          <a:xfrm>
            <a:off x="2676288" y="6409174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 앞의 일부만을 살펴볼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tail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처음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tail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제일 끝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dirty="0" err="1"/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서열적으로</a:t>
            </a:r>
            <a:r>
              <a:rPr kumimoji="1" lang="ko-KR" altLang="en-US" dirty="0"/>
              <a:t> 비슷한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We have many </a:t>
            </a:r>
            <a:r>
              <a:rPr lang="en-US" altLang="ko-KR" sz="2000" b="1" dirty="0" err="1">
                <a:latin typeface="Arial" charset="0"/>
                <a:ea typeface="Arial" charset="0"/>
                <a:cs typeface="Arial" charset="0"/>
              </a:rPr>
              <a:t>fasta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 file contains homologs with original query file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511" y="1232972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Let’s compare all of them using multiple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sequence alignments!</a:t>
            </a:r>
          </a:p>
        </p:txBody>
      </p:sp>
      <p:pic>
        <p:nvPicPr>
          <p:cNvPr id="6" name="Picture 5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b="67901"/>
          <a:stretch/>
        </p:blipFill>
        <p:spPr>
          <a:xfrm>
            <a:off x="1598789" y="1861256"/>
            <a:ext cx="4693248" cy="1370382"/>
          </a:xfrm>
          <a:prstGeom prst="rect">
            <a:avLst/>
          </a:prstGeom>
        </p:spPr>
      </p:pic>
      <p:pic>
        <p:nvPicPr>
          <p:cNvPr id="7" name="Picture 6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31764" b="47986"/>
          <a:stretch/>
        </p:blipFill>
        <p:spPr>
          <a:xfrm>
            <a:off x="1598789" y="3609857"/>
            <a:ext cx="4794955" cy="86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271" y="567045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we need to learn how to doing multiple sequence </a:t>
            </a:r>
            <a:r>
              <a:rPr lang="en-US" err="1">
                <a:latin typeface="Arial" charset="0"/>
                <a:ea typeface="Arial" charset="0"/>
                <a:cs typeface="Arial" charset="0"/>
              </a:rPr>
              <a:t>alignment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497568"/>
            <a:ext cx="7761455" cy="369332"/>
            <a:chOff x="1052345" y="1472168"/>
            <a:chExt cx="7761455" cy="36933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6900" y="1472168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Conserved Region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956560"/>
            <a:ext cx="8256755" cy="5789344"/>
            <a:chOff x="887245" y="1061211"/>
            <a:chExt cx="8256755" cy="5789344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588858" y="1061211"/>
              <a:ext cx="208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Secondary 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Informations</a:t>
            </a:r>
            <a:r>
              <a:rPr lang="en-US" sz="3600" b="1" dirty="0">
                <a:latin typeface="Arial"/>
                <a:cs typeface="Arial"/>
              </a:rPr>
              <a:t> from MSA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59" y="1440857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sequence alignment is more informative than two sequence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aligment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9" y="1954148"/>
            <a:ext cx="724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can find sequence domain from multiple sequence alignments</a:t>
            </a:r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764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unknown sequence -&gt; finding novel domain -&gt; deduce potential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811501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Information from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64089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Which part of sequences are evolutionary conserved?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10796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Most of evolutionary conserved part of protein is usually essential part of that protein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210" y="2509839"/>
            <a:ext cx="4071130" cy="3079353"/>
            <a:chOff x="889000" y="1602264"/>
            <a:chExt cx="650084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199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130" y="5788315"/>
            <a:ext cx="919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Protein function is determined by protein structure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Significant portion of evolutionary conserved regions are determinant of protein structure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1881" y="55159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터미널을 열어보기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5087" y="5487599"/>
            <a:ext cx="233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나는 누군가 여긴 어딘가</a:t>
            </a:r>
          </a:p>
        </p:txBody>
      </p:sp>
    </p:spTree>
    <p:extLst>
      <p:ext uri="{BB962C8B-B14F-4D97-AF65-F5344CB8AC3E}">
        <p14:creationId xmlns:p14="http://schemas.microsoft.com/office/powerpoint/2010/main" val="1745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Protein structure and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Protein functions is correlated with three dimensional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Compared with sequence, structure is very hard to change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Conserved part of protein is essential for protein structure maintenance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2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160596" y="1473797"/>
            <a:ext cx="4045644" cy="26678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828338" y="4197853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572000" y="4442745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제일 최선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C970-F1A0-DA4D-8CBC-828F819A05B1}"/>
              </a:ext>
            </a:extLst>
          </p:cNvPr>
          <p:cNvSpPr txBox="1"/>
          <p:nvPr/>
        </p:nvSpPr>
        <p:spPr>
          <a:xfrm>
            <a:off x="457200" y="2787867"/>
            <a:ext cx="45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457200" y="2567504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 Coronavirus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(2003)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457200" y="3121502"/>
            <a:ext cx="550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curl –O “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/P59594.fasta”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34551" y="5975525"/>
            <a:ext cx="48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Bovine coronavirus (strain F15) (BCoV) (BCV)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82987" y="3681899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46180" y="404273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30017" y="4379053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3348" y="468184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284491" y="5011083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07772" y="530888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293015" y="562532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682458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BE0F9-7A2C-494B-A1D0-CE5D535CE605}"/>
              </a:ext>
            </a:extLst>
          </p:cNvPr>
          <p:cNvSpPr txBox="1"/>
          <p:nvPr/>
        </p:nvSpPr>
        <p:spPr>
          <a:xfrm>
            <a:off x="2417608" y="6506593"/>
            <a:ext cx="454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SARS-CoV-2 </a:t>
            </a:r>
            <a:r>
              <a:rPr kumimoji="1" lang="ko-KR" altLang="en-US" b="1" dirty="0"/>
              <a:t>의 서열은 아직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34551" y="3666057"/>
            <a:ext cx="650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2"/>
              </a:rPr>
              <a:t>Murine coronavirus (strain A59) (MHV-A59) (Murine hepatitis virus)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34551" y="403538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13"/>
              </a:rPr>
              <a:t>Middle East respiratory syndrome-related coronavirus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34551" y="4359581"/>
            <a:ext cx="540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4"/>
              </a:rPr>
              <a:t>Avian infectious bronchitis virus (strain Beaudette) (IBV)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34551" y="4684437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5"/>
              </a:rPr>
              <a:t>Human coronavirus OC43 (HCoV-OC43)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34551" y="4990876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6"/>
              </a:rPr>
              <a:t>Human coronavirus HKU1 (isolate N5) (HCoV-HKU1)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22474" y="5316396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7"/>
              </a:rPr>
              <a:t>Bat coronavirus Rp3/2004 (BtCoV/Rp3/2004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22474" y="5657139"/>
            <a:ext cx="57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8"/>
              </a:rPr>
              <a:t>Bat coronavirus HKU3 (BtCoV) (SARS-like coronavirus HKU3)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267696" y="5927977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SARS-Cov-2 (Covid-19)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4A499B9-5748-8941-B627-1AD558A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959203"/>
            <a:ext cx="4927002" cy="29395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FC35F-41C7-6440-92A6-E7EE09EFE942}"/>
              </a:ext>
            </a:extLst>
          </p:cNvPr>
          <p:cNvSpPr/>
          <p:nvPr/>
        </p:nvSpPr>
        <p:spPr>
          <a:xfrm>
            <a:off x="225910" y="1312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https://www.ncbi.nlm.nih.gov/protein/YP_009724390.1?report=fasta&amp;log$=seqview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6BBC2-26E8-D54C-AC2B-6CF3EDD9F933}"/>
              </a:ext>
            </a:extLst>
          </p:cNvPr>
          <p:cNvSpPr txBox="1"/>
          <p:nvPr/>
        </p:nvSpPr>
        <p:spPr>
          <a:xfrm>
            <a:off x="225910" y="4577217"/>
            <a:ext cx="817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서열만 </a:t>
            </a:r>
            <a:r>
              <a:rPr kumimoji="1" lang="ko-KR" altLang="en-US" dirty="0" err="1"/>
              <a:t>복붙하여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메모장 등에 옮긴 후 </a:t>
            </a:r>
            <a:r>
              <a:rPr kumimoji="1" lang="en-US" altLang="ko-KR" dirty="0"/>
              <a:t>SARS-Cov-2.fasta</a:t>
            </a:r>
            <a:r>
              <a:rPr kumimoji="1" lang="ko-KR" altLang="en-US" dirty="0"/>
              <a:t>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69753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Multifasta</a:t>
            </a:r>
            <a:r>
              <a:rPr lang="en-US" dirty="0"/>
              <a:t> file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065867"/>
            <a:ext cx="68788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&gt;sp|Q9JHJ0|TMOD3_MOUSE Tropomodulin-3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GN=Tmod3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MALPFRKDLGDYKDLDEDELLGKLSESELKQLETVLDDLDPENALLPAGFRQKNQTSKSA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TGPFDRERLLSYLEKQALEHKDRDDYVPYTGEKKGKIFIPKQKPAQTLTEETISLDPELE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EALTSASDTELCDLAAILGMHNLIADTPFCDVLGSSNGVNQERFPNVVKGEKILPVFDEP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PNPTNVEESLKRIRENDARLVEVNLNNIKNIPIPTLKDFAKTLEANTHVKHFSLAATRSN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DPVAVAFADMLKVNKTLKSLNMESNFITGAGVLALIDALRDNETLMELKIDNQRQQLGTS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VELEMAKMLEENTNILKFGYQFTQQGPRTRAANAITKNNDLVRKRRIEGDHQ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&gt;sp|Q9JKK7|TMOD2_MOUSE Tropomodulin-2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GN=Tmod2 PE=1 SV=2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MALPFQKGLEKYKNIDEDELLGKLSEEELKQLENVLDDLDPESATLPAGFRQKDQTQKAA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TGPFDREHLLMYLEKEALEQKDREDFVPFTGEKKGRVFIPKEKPVETRKEEKVTLDPELE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EALASASDTELYDLAAVLGVHNLLNNPKFDEETTNGEGRKGPVRNVVKGEKAKPVFEEPP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NPTNVEASLQQMKANDPSLQEVNLNNIKNIPIPTLKEFAKSLETNTHVKKFSLAATRSND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PVALAFAEMLKVNKTLKSLNVESNFITGTGILALVEALRENDTLTEIKIDNQRQQLGTAV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EMEIAQMLEENSRILKFGYQFTKQGPRTRVAAAITKNNDLVRKKRVEGDRR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&gt;sp|Q9JLH8|TMOD4_MOUSE Tropomodulin-4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GN=Tmod4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MSSYQKELEKYRDIDEDEILRTLSPEELEQLDCELQEMDPENMLLPAGLRQRDQTKKSPT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GPLDRDALLQYLEQQALEVKERDDLVPYTGEKKGKPFIQPKREIPAQEQITLEPELEEAL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SHATDAEMCDIAAILGMYTLMSNKQYYDAICSGEICNTEGISSVVQPDKYKPVPDEPPNP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TNIEEMLKRVRSNDKELEEVNLNNIQDIPIPVLSDLCEAMKTNTYVRSFSLVATKSGDPI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ANAVADMLRENRSLQSLNIESNFISSTGLMAVLKAVRENATLTELRVDNQRQWPGDAVEM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EMATVLEQCPSIVRFGYHFTQQGPRARAAHAMTRNNELRRQQKKR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6006" y="201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6006" y="2605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D6006-6464-9249-BFEB-05565CCC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5000"/>
          <a:stretch/>
        </p:blipFill>
        <p:spPr>
          <a:xfrm>
            <a:off x="150607" y="1314217"/>
            <a:ext cx="7379746" cy="11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61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corona.fa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pic>
        <p:nvPicPr>
          <p:cNvPr id="12" name="그림 11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A9565677-6C32-284A-9710-5606A7A5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1170"/>
            <a:ext cx="7304442" cy="3986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586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 of Multiple Sequence Alignment Programs (Edgar et al)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271A3-8236-3B44-9FC8-283839EA231E}"/>
              </a:ext>
            </a:extLst>
          </p:cNvPr>
          <p:cNvSpPr txBox="1"/>
          <p:nvPr/>
        </p:nvSpPr>
        <p:spPr>
          <a:xfrm>
            <a:off x="742277" y="1756774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빠르다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대량의 서열을 분석할 때 용이하다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설치가 용이하다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EDB89-8B88-7941-964E-992FFF2A179B}"/>
              </a:ext>
            </a:extLst>
          </p:cNvPr>
          <p:cNvSpPr txBox="1"/>
          <p:nvPr/>
        </p:nvSpPr>
        <p:spPr>
          <a:xfrm>
            <a:off x="457200" y="2710297"/>
            <a:ext cx="480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https://www.drive5.com/muscle/</a:t>
            </a:r>
            <a:r>
              <a:rPr kumimoji="1" lang="en" altLang="ko-Kore-KR" dirty="0" err="1"/>
              <a:t>downloads.htm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D02C93C-C42F-9840-9A52-C372427B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4" y="3044667"/>
            <a:ext cx="6002971" cy="3640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F96ADB-617E-E44B-9031-4B65B0458B58}"/>
              </a:ext>
            </a:extLst>
          </p:cNvPr>
          <p:cNvSpPr txBox="1"/>
          <p:nvPr/>
        </p:nvSpPr>
        <p:spPr>
          <a:xfrm>
            <a:off x="2344168" y="6316026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자신이 사용하는 운영체제에 적절한 것을 받을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606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윈도우용이면</a:t>
            </a:r>
            <a:r>
              <a:rPr kumimoji="1" lang="ko-KR" altLang="en-US" b="1" dirty="0"/>
              <a:t> 바로 실행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리눅스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용이면 다음과 같은 명령어로 압축을 해제한다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326C-1753-534A-A73B-899436027B02}"/>
              </a:ext>
            </a:extLst>
          </p:cNvPr>
          <p:cNvSpPr txBox="1"/>
          <p:nvPr/>
        </p:nvSpPr>
        <p:spPr>
          <a:xfrm>
            <a:off x="268941" y="2052196"/>
            <a:ext cx="41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tar –</a:t>
            </a:r>
            <a:r>
              <a:rPr kumimoji="1" lang="en-US" altLang="ko-Kore-KR" dirty="0" err="1"/>
              <a:t>xvzf</a:t>
            </a:r>
            <a:r>
              <a:rPr kumimoji="1" lang="en-US" altLang="ko-Kore-KR" dirty="0"/>
              <a:t> muscle3.8.3.1_i86darwin64.tar.gz</a:t>
            </a: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81082-2C9B-5C4C-9746-027E92EA8D95}"/>
              </a:ext>
            </a:extLst>
          </p:cNvPr>
          <p:cNvSpPr txBox="1"/>
          <p:nvPr/>
        </p:nvSpPr>
        <p:spPr>
          <a:xfrm>
            <a:off x="1179108" y="237536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또는 다운받은 파일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70840-DDF5-B44C-8032-99CCDF4BA22F}"/>
              </a:ext>
            </a:extLst>
          </p:cNvPr>
          <p:cNvSpPr txBox="1"/>
          <p:nvPr/>
        </p:nvSpPr>
        <p:spPr>
          <a:xfrm>
            <a:off x="215153" y="3021692"/>
            <a:ext cx="6447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분석의</a:t>
            </a:r>
            <a:r>
              <a:rPr kumimoji="1" lang="ko-KR" altLang="en-US" b="1" dirty="0"/>
              <a:t> 대상이 될 서열이 있는 디렉토리로 실행파일을 옮기고</a:t>
            </a:r>
            <a:r>
              <a:rPr kumimoji="1" lang="en-US" altLang="ko-KR" b="1" dirty="0"/>
              <a:t>..</a:t>
            </a:r>
          </a:p>
          <a:p>
            <a:endParaRPr kumimoji="1" lang="en-US" altLang="ko-Kore-KR" b="1" dirty="0"/>
          </a:p>
          <a:p>
            <a:r>
              <a:rPr kumimoji="1" lang="ko-KR" altLang="en-US" b="1" dirty="0"/>
              <a:t>파일 이름을 간단하게 바꾸자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ore-KR" b="1" dirty="0"/>
          </a:p>
          <a:p>
            <a:r>
              <a:rPr kumimoji="1" lang="en-US" altLang="ko-Kore-KR" b="1" dirty="0"/>
              <a:t>mv muscle3.8.3.1_i86darwin64 muscle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A41CD-95CB-0F41-A865-CB7CAC4BD410}"/>
              </a:ext>
            </a:extLst>
          </p:cNvPr>
          <p:cNvSpPr txBox="1"/>
          <p:nvPr/>
        </p:nvSpPr>
        <p:spPr>
          <a:xfrm>
            <a:off x="268941" y="4762495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실행을 위해서는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./muscle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9" y="973529"/>
            <a:ext cx="6722533" cy="4910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953619" y="6059060"/>
            <a:ext cx="661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–in &lt;MSA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서열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-out &lt;MSA </a:t>
            </a:r>
            <a:r>
              <a:rPr kumimoji="1" lang="ko-KR" altLang="en-US" dirty="0"/>
              <a:t>결과를 저장할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BF69C4-F50E-6945-BB8E-B5BBFBEE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13" y="949064"/>
            <a:ext cx="5150523" cy="515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CA920-EF36-0645-B11E-98C3035D7A51}"/>
              </a:ext>
            </a:extLst>
          </p:cNvPr>
          <p:cNvSpPr txBox="1"/>
          <p:nvPr/>
        </p:nvSpPr>
        <p:spPr>
          <a:xfrm>
            <a:off x="1495313" y="376518"/>
            <a:ext cx="413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./muscle –in </a:t>
            </a:r>
            <a:r>
              <a:rPr kumimoji="1" lang="en-US" altLang="ko-Kore-KR" dirty="0" err="1"/>
              <a:t>corona.fa</a:t>
            </a:r>
            <a:r>
              <a:rPr kumimoji="1" lang="en-US" altLang="ko-Kore-KR" dirty="0"/>
              <a:t> –out </a:t>
            </a:r>
            <a:r>
              <a:rPr kumimoji="1" lang="en-US" altLang="ko-Kore-KR" dirty="0" err="1"/>
              <a:t>coronaalign.fa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72740-F7D2-2142-ABBC-52737202CA51}"/>
              </a:ext>
            </a:extLst>
          </p:cNvPr>
          <p:cNvSpPr txBox="1"/>
          <p:nvPr/>
        </p:nvSpPr>
        <p:spPr>
          <a:xfrm>
            <a:off x="1893346" y="6497619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FE59A-D37D-EC4E-86C6-6038C56E6B87}"/>
              </a:ext>
            </a:extLst>
          </p:cNvPr>
          <p:cNvSpPr txBox="1"/>
          <p:nvPr/>
        </p:nvSpPr>
        <p:spPr>
          <a:xfrm>
            <a:off x="4894729" y="6465346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coronaalign.fa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coronaalign.fa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480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1" y="5280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우분투 리눅스에서는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971413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32258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신문, 스크린샷이(가) 표시된 사진&#10;&#10;자동 생성된 설명">
            <a:extLst>
              <a:ext uri="{FF2B5EF4-FFF2-40B4-BE49-F238E27FC236}">
                <a16:creationId xmlns:a16="http://schemas.microsoft.com/office/drawing/2014/main" id="{6F29E42F-D3DD-9F49-AD58-82F65CC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46" y="442107"/>
            <a:ext cx="5604734" cy="36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FDF64-E0EE-D24B-88F6-8397D72F0FFA}"/>
              </a:ext>
            </a:extLst>
          </p:cNvPr>
          <p:cNvSpPr txBox="1"/>
          <p:nvPr/>
        </p:nvSpPr>
        <p:spPr>
          <a:xfrm>
            <a:off x="1423242" y="4152452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얼라인된</a:t>
            </a:r>
            <a:r>
              <a:rPr kumimoji="1" lang="ko-KR" altLang="en-US" dirty="0"/>
              <a:t> 시퀀스에 갭 </a:t>
            </a:r>
            <a:r>
              <a:rPr kumimoji="1" lang="en-US" altLang="ko-KR" dirty="0"/>
              <a:t>(-)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눈으로 보기는 잘 알아보기 힘들다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19972-6533-FF44-A9B5-FAF62D0D5CD6}"/>
              </a:ext>
            </a:extLst>
          </p:cNvPr>
          <p:cNvSpPr txBox="1"/>
          <p:nvPr/>
        </p:nvSpPr>
        <p:spPr>
          <a:xfrm>
            <a:off x="1423242" y="5354440"/>
            <a:ext cx="465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 ./muscle -in </a:t>
            </a:r>
            <a:r>
              <a:rPr lang="en" altLang="ko-Kore-KR" dirty="0" err="1"/>
              <a:t>corona.fa</a:t>
            </a:r>
            <a:r>
              <a:rPr lang="en" altLang="ko-Kore-KR" dirty="0"/>
              <a:t> -out </a:t>
            </a:r>
            <a:r>
              <a:rPr lang="en" altLang="ko-Kore-KR" dirty="0" err="1"/>
              <a:t>coronaalign.aln</a:t>
            </a:r>
            <a:r>
              <a:rPr lang="en" altLang="ko-Kore-KR" dirty="0"/>
              <a:t> -</a:t>
            </a:r>
            <a:r>
              <a:rPr lang="en" altLang="ko-Kore-KR" dirty="0" err="1"/>
              <a:t>clw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317916" y="5677605"/>
            <a:ext cx="589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en-US" altLang="ko-Kore-KR" dirty="0" err="1"/>
              <a:t>clw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옵션은 </a:t>
            </a:r>
            <a:r>
              <a:rPr kumimoji="1" lang="en-US" altLang="ko-KR" dirty="0" err="1"/>
              <a:t>clustalW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형식으로 </a:t>
            </a:r>
            <a:r>
              <a:rPr kumimoji="1" lang="ko-KR" altLang="en-US" dirty="0" err="1"/>
              <a:t>얼라인</a:t>
            </a:r>
            <a:r>
              <a:rPr kumimoji="1" lang="ko-KR" altLang="en-US" dirty="0"/>
              <a:t> 파일을 표시하는 것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1EDEEA-F425-A04D-A4BB-1AD7769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290457"/>
            <a:ext cx="5909646" cy="50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33487" y="957724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3B92B6-0825-DF4A-B3D0-4978D58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1327056"/>
            <a:ext cx="7896113" cy="368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017044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1515605" y="5386376"/>
            <a:ext cx="651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자신이 사용하는 </a:t>
            </a:r>
            <a:r>
              <a:rPr kumimoji="1" lang="ko-KR" altLang="en-US" b="1" dirty="0" err="1"/>
              <a:t>운영체제용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Jalview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</a:t>
            </a:r>
            <a:r>
              <a:rPr kumimoji="1" lang="ko-KR" altLang="en-US" dirty="0"/>
              <a:t>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3141233" y="5448328"/>
            <a:ext cx="3596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" y="430561"/>
            <a:ext cx="9144000" cy="539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3593054" y="6058107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서열이 무엇인지 잘 안보이므로 이 내용을 편집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98CB-A164-CF44-B1B2-E0A256B27885}"/>
              </a:ext>
            </a:extLst>
          </p:cNvPr>
          <p:cNvSpPr txBox="1"/>
          <p:nvPr/>
        </p:nvSpPr>
        <p:spPr>
          <a:xfrm>
            <a:off x="2310783" y="6271708"/>
            <a:ext cx="683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바이러스의 유사성을 </a:t>
            </a:r>
            <a:r>
              <a:rPr kumimoji="1" lang="en-US" altLang="ko-KR" dirty="0"/>
              <a:t>Phylogenetic Tree</a:t>
            </a:r>
            <a:r>
              <a:rPr kumimoji="1" lang="ko-KR" altLang="en-US" dirty="0"/>
              <a:t>로 표시하고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" y="1515334"/>
            <a:ext cx="3314700" cy="29464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0" y="1515334"/>
            <a:ext cx="4178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908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7232A-5726-4145-8DDC-F5DF304144E3}"/>
              </a:ext>
            </a:extLst>
          </p:cNvPr>
          <p:cNvSpPr txBox="1"/>
          <p:nvPr/>
        </p:nvSpPr>
        <p:spPr>
          <a:xfrm>
            <a:off x="288708" y="5777790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박쥐 유래의 코로나바이러스와 유사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가볍게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71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613433" y="224430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215614"/>
            <a:ext cx="60949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/>
            </a:pPr>
            <a:r>
              <a:rPr kumimoji="1" lang="en-US" altLang="ko-Kore-KR" b="1" dirty="0"/>
              <a:t>RNA-dependent RNA Polymerase</a:t>
            </a:r>
          </a:p>
          <a:p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https://www.uniprot.org/uniprot/P0C6X7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4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613433" y="5073606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870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특정 단백질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spike protein)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BLASTp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돌린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 </a:t>
            </a:r>
            <a:endParaRPr kumimoji="1" lang="en-US" altLang="ko-KR" dirty="0"/>
          </a:p>
          <a:p>
            <a:r>
              <a:rPr kumimoji="1" lang="ko-Kore-KR" altLang="en-US" dirty="0"/>
              <a:t>상동성이</a:t>
            </a:r>
            <a:r>
              <a:rPr kumimoji="1" lang="ko-KR" altLang="en-US" dirty="0"/>
              <a:t> 높은 것들만 추린 후에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이 과정을 한번에 할 수 있게 하면 좋겠다</a:t>
            </a:r>
            <a:r>
              <a:rPr kumimoji="1" lang="en-US" altLang="ko-KR" dirty="0"/>
              <a:t>...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49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61719" y="942945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유닉스 계열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윈도우도 마찬가지지만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운영체제는 </a:t>
            </a:r>
            <a:r>
              <a:rPr lang="ko-KR" altLang="en-US" sz="2000" b="1" dirty="0" err="1"/>
              <a:t>나무가지식</a:t>
            </a:r>
            <a:r>
              <a:rPr lang="ko-KR" altLang="en-US" sz="2000" b="1" dirty="0"/>
              <a:t> 디렉토리</a:t>
            </a:r>
            <a:endParaRPr lang="en-US" altLang="ko-KR" sz="2000" b="1" dirty="0"/>
          </a:p>
          <a:p>
            <a:r>
              <a:rPr lang="ko-KR" altLang="en-US" sz="2000" b="1" dirty="0"/>
              <a:t>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디렉토리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613142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319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1146319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89" y="4997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디렉토리가 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679" y="503112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 </a:t>
            </a:r>
            <a:r>
              <a:rPr lang="en-US" dirty="0">
                <a:latin typeface="Arial"/>
                <a:cs typeface="Arial"/>
              </a:rPr>
              <a:t>Directory = </a:t>
            </a:r>
            <a:r>
              <a:rPr lang="ko-KR" altLang="en-US" dirty="0">
                <a:latin typeface="Arial"/>
                <a:cs typeface="Arial"/>
              </a:rPr>
              <a:t>폴더 </a:t>
            </a:r>
            <a:r>
              <a:rPr lang="en-US" dirty="0">
                <a:latin typeface="Arial"/>
                <a:cs typeface="Arial"/>
              </a:rPr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11922</TotalTime>
  <Words>2669</Words>
  <Application>Microsoft Macintosh PowerPoint</Application>
  <PresentationFormat>화면 슬라이드 쇼(4:3)</PresentationFormat>
  <Paragraphs>486</Paragraphs>
  <Slides>64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Wingdings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디렉토리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일일히 타이핑을 하기가 어렵다면…</vt:lpstr>
      <vt:lpstr>때로는 매우 긴 텍스트 파일의 내용을 살펴볼 필요도 있다. </vt:lpstr>
      <vt:lpstr>PowerPoint 프레젠테이션</vt:lpstr>
      <vt:lpstr>Multiple Sequence Alignments (MSA)</vt:lpstr>
      <vt:lpstr>We have many fasta file contains homologs with original query file</vt:lpstr>
      <vt:lpstr>서열 다중 비교를 통하여 얻을 수 있는 것 </vt:lpstr>
      <vt:lpstr>PowerPoint 프레젠테이션</vt:lpstr>
      <vt:lpstr>복수의 서열 정보 정렬을 통하여…</vt:lpstr>
      <vt:lpstr>Informations from MSA</vt:lpstr>
      <vt:lpstr>Information from MSA</vt:lpstr>
      <vt:lpstr>Protein structure and MSA</vt:lpstr>
      <vt:lpstr>물론 MSA를 수행할 수 있는 웹 서버들이 존재하지만…</vt:lpstr>
      <vt:lpstr>일단 분석의 대상이 될 서열을 준비하자 </vt:lpstr>
      <vt:lpstr>SARS-Cov-2 (Covid-19)</vt:lpstr>
      <vt:lpstr>MSA를 위한 파일 포맷 </vt:lpstr>
      <vt:lpstr>MSA를 수행할 서열 준비 </vt:lpstr>
      <vt:lpstr>MUSCLE</vt:lpstr>
      <vt:lpstr>MUSCLE</vt:lpstr>
      <vt:lpstr>MUSCLE</vt:lpstr>
      <vt:lpstr>PowerPoint 프레젠테이션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157</cp:revision>
  <dcterms:created xsi:type="dcterms:W3CDTF">2015-09-01T12:18:54Z</dcterms:created>
  <dcterms:modified xsi:type="dcterms:W3CDTF">2020-03-23T05:23:33Z</dcterms:modified>
</cp:coreProperties>
</file>